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717" r:id="rId1"/>
    <p:sldMasterId id="2147483741" r:id="rId2"/>
  </p:sldMasterIdLst>
  <p:notesMasterIdLst>
    <p:notesMasterId r:id="rId9"/>
  </p:notesMasterIdLst>
  <p:handoutMasterIdLst>
    <p:handoutMasterId r:id="rId10"/>
  </p:handoutMasterIdLst>
  <p:sldIdLst>
    <p:sldId id="1115" r:id="rId3"/>
    <p:sldId id="1109" r:id="rId4"/>
    <p:sldId id="1112" r:id="rId5"/>
    <p:sldId id="1114" r:id="rId6"/>
    <p:sldId id="1111" r:id="rId7"/>
    <p:sldId id="1113" r:id="rId8"/>
  </p:sldIdLst>
  <p:sldSz cx="9906000" cy="6858000" type="A4"/>
  <p:notesSz cx="9296400" cy="68818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6600"/>
    <a:srgbClr val="FF9933"/>
    <a:srgbClr val="FBCD8D"/>
    <a:srgbClr val="D9F0F0"/>
    <a:srgbClr val="AFAFAF"/>
    <a:srgbClr val="009999"/>
    <a:srgbClr val="FFDEB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65" autoAdjust="0"/>
    <p:restoredTop sz="92833" autoAdjust="0"/>
  </p:normalViewPr>
  <p:slideViewPr>
    <p:cSldViewPr snapToGrid="0" snapToObjects="1">
      <p:cViewPr>
        <p:scale>
          <a:sx n="66" d="100"/>
          <a:sy n="66" d="100"/>
        </p:scale>
        <p:origin x="-1710" y="-258"/>
      </p:cViewPr>
      <p:guideLst>
        <p:guide orient="horz" pos="2446"/>
        <p:guide pos="906"/>
        <p:guide pos="6046"/>
        <p:guide pos="2365"/>
        <p:guide pos="4144"/>
        <p:guide pos="29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6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1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44463"/>
            <a:ext cx="40322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73138" eaLnBrk="0" hangingPunct="0">
              <a:spcBef>
                <a:spcPct val="5000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1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4150" y="144463"/>
            <a:ext cx="40322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73138" eaLnBrk="0" hangingPunct="0">
              <a:spcBef>
                <a:spcPct val="5000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1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6363"/>
            <a:ext cx="40322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73138" eaLnBrk="0" hangingPunct="0">
              <a:spcBef>
                <a:spcPct val="5000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31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4150" y="6456363"/>
            <a:ext cx="40322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73138" eaLnBrk="0" hangingPunct="0">
              <a:spcBef>
                <a:spcPct val="5000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fld id="{90B46B46-FB33-44EA-BC79-F19AE33D2AA2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32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2" tIns="48067" rIns="96132" bIns="48067" numCol="1" anchor="t" anchorCtr="0" compatLnSpc="1">
            <a:prstTxWarp prst="textNoShape">
              <a:avLst/>
            </a:prstTxWarp>
          </a:bodyPr>
          <a:lstStyle>
            <a:lvl1pPr defTabSz="944563" eaLnBrk="0" hangingPunct="0">
              <a:spcBef>
                <a:spcPct val="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4150" y="0"/>
            <a:ext cx="4032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2" tIns="48067" rIns="96132" bIns="48067" numCol="1" anchor="t" anchorCtr="0" compatLnSpc="1">
            <a:prstTxWarp prst="textNoShape">
              <a:avLst/>
            </a:prstTxWarp>
          </a:bodyPr>
          <a:lstStyle>
            <a:lvl1pPr algn="r" defTabSz="944563" eaLnBrk="0" hangingPunct="0">
              <a:spcBef>
                <a:spcPct val="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92413" y="522288"/>
            <a:ext cx="3725862" cy="2581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8888" y="3273425"/>
            <a:ext cx="677862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2" tIns="48067" rIns="96132" bIns="480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43675"/>
            <a:ext cx="4032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2" tIns="48067" rIns="96132" bIns="48067" numCol="1" anchor="b" anchorCtr="0" compatLnSpc="1">
            <a:prstTxWarp prst="textNoShape">
              <a:avLst/>
            </a:prstTxWarp>
          </a:bodyPr>
          <a:lstStyle>
            <a:lvl1pPr defTabSz="944563" eaLnBrk="0" hangingPunct="0">
              <a:spcBef>
                <a:spcPct val="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4150" y="6543675"/>
            <a:ext cx="4032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132" tIns="48067" rIns="96132" bIns="48067" numCol="1" anchor="b" anchorCtr="0" compatLnSpc="1">
            <a:prstTxWarp prst="textNoShape">
              <a:avLst/>
            </a:prstTxWarp>
          </a:bodyPr>
          <a:lstStyle>
            <a:lvl1pPr algn="r" defTabSz="944563" eaLnBrk="0" hangingPunct="0">
              <a:spcBef>
                <a:spcPct val="0"/>
              </a:spcBef>
              <a:defRPr sz="1900" b="0">
                <a:cs typeface="+mn-cs"/>
              </a:defRPr>
            </a:lvl1pPr>
          </a:lstStyle>
          <a:p>
            <a:pPr>
              <a:defRPr/>
            </a:pPr>
            <a:fld id="{281DE32C-EEF4-4CF8-A693-2AFE90D7A299}" type="slidenum">
              <a:rPr lang="en-US"/>
              <a:pPr>
                <a:defRPr/>
              </a:pPr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8785E3-3C77-40E9-B500-5493DD95C1F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2413" y="522288"/>
            <a:ext cx="3725862" cy="2581275"/>
          </a:xfrm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5264150" y="6543675"/>
            <a:ext cx="4032250" cy="338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132" tIns="48067" rIns="96132" bIns="48067" anchor="b"/>
          <a:lstStyle/>
          <a:p>
            <a:pPr algn="r" defTabSz="944563" eaLnBrk="0" hangingPunct="0">
              <a:defRPr/>
            </a:pPr>
            <a:fld id="{0E9EE877-0200-4FBD-827C-01E3171197A1}" type="slidenum">
              <a:rPr lang="en-US" sz="1900" b="0">
                <a:cs typeface="+mn-cs"/>
              </a:rPr>
              <a:pPr algn="r" defTabSz="944563" eaLnBrk="0" hangingPunct="0">
                <a:defRPr/>
              </a:pPr>
              <a:t>2</a:t>
            </a:fld>
            <a:endParaRPr lang="en-US" sz="1900" b="0">
              <a:cs typeface="+mn-cs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2413" y="522288"/>
            <a:ext cx="3725862" cy="258127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5264150" y="6543675"/>
            <a:ext cx="4032250" cy="338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132" tIns="48067" rIns="96132" bIns="48067" anchor="b"/>
          <a:lstStyle/>
          <a:p>
            <a:pPr algn="r" defTabSz="944563" eaLnBrk="0" hangingPunct="0">
              <a:defRPr/>
            </a:pPr>
            <a:fld id="{B68039A6-05F7-466E-930C-CD9C12AAD7F7}" type="slidenum">
              <a:rPr lang="en-US" sz="1900" b="0">
                <a:cs typeface="+mn-cs"/>
              </a:rPr>
              <a:pPr algn="r" defTabSz="944563" eaLnBrk="0" hangingPunct="0">
                <a:defRPr/>
              </a:pPr>
              <a:t>3</a:t>
            </a:fld>
            <a:endParaRPr lang="en-US" sz="1900" b="0">
              <a:cs typeface="+mn-cs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2413" y="522288"/>
            <a:ext cx="3725862" cy="2581275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5264150" y="6543675"/>
            <a:ext cx="4032250" cy="338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132" tIns="48067" rIns="96132" bIns="48067" anchor="b"/>
          <a:lstStyle/>
          <a:p>
            <a:pPr algn="r" defTabSz="944563" eaLnBrk="0" hangingPunct="0">
              <a:defRPr/>
            </a:pPr>
            <a:fld id="{7131CE99-2B9D-4850-84D5-722EECD614AC}" type="slidenum">
              <a:rPr lang="en-US" sz="1900" b="0">
                <a:cs typeface="+mn-cs"/>
              </a:rPr>
              <a:pPr algn="r" defTabSz="944563" eaLnBrk="0" hangingPunct="0">
                <a:defRPr/>
              </a:pPr>
              <a:t>4</a:t>
            </a:fld>
            <a:endParaRPr lang="en-US" sz="1900" b="0">
              <a:cs typeface="+mn-cs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2413" y="522288"/>
            <a:ext cx="3725862" cy="2581275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 txBox="1">
            <a:spLocks noGrp="1" noChangeArrowheads="1"/>
          </p:cNvSpPr>
          <p:nvPr/>
        </p:nvSpPr>
        <p:spPr bwMode="auto">
          <a:xfrm>
            <a:off x="5264150" y="6543675"/>
            <a:ext cx="4032250" cy="3381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132" tIns="48067" rIns="96132" bIns="48067" anchor="b"/>
          <a:lstStyle/>
          <a:p>
            <a:pPr algn="r" defTabSz="944563" eaLnBrk="0" hangingPunct="0">
              <a:defRPr/>
            </a:pPr>
            <a:fld id="{8615AF9C-362A-4C4B-BAB0-5B5A26EF3DD2}" type="slidenum">
              <a:rPr lang="en-US" sz="1900" b="0">
                <a:cs typeface="+mn-cs"/>
              </a:rPr>
              <a:pPr algn="r" defTabSz="944563" eaLnBrk="0" hangingPunct="0">
                <a:defRPr/>
              </a:pPr>
              <a:t>5</a:t>
            </a:fld>
            <a:endParaRPr lang="en-US" sz="1900" b="0">
              <a:cs typeface="+mn-cs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92413" y="522288"/>
            <a:ext cx="3725862" cy="2581275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gray">
          <a:xfrm>
            <a:off x="627064" y="815975"/>
            <a:ext cx="8682037" cy="4795838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33"/>
            </a:solidFill>
            <a:miter lim="800000"/>
            <a:headEnd/>
            <a:tailEnd/>
          </a:ln>
          <a:effectLst/>
        </p:spPr>
        <p:txBody>
          <a:bodyPr lIns="90000" tIns="90000" rIns="90000" bIns="90000" anchor="ctr"/>
          <a:lstStyle/>
          <a:p>
            <a:pPr marL="119063" indent="-119063" eaLnBrk="0" hangingPunct="0">
              <a:spcBef>
                <a:spcPct val="50000"/>
              </a:spcBef>
              <a:defRPr/>
            </a:pPr>
            <a:endParaRPr lang="en-GB" sz="1100" dirty="0">
              <a:cs typeface="+mn-cs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3309938"/>
            <a:ext cx="8420100" cy="293607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Click to edit Master title style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2950" y="3886200"/>
            <a:ext cx="6934200" cy="1752600"/>
          </a:xfrm>
        </p:spPr>
        <p:txBody>
          <a:bodyPr/>
          <a:lstStyle>
            <a:lvl1pPr marL="0" indent="0" algn="ctr">
              <a:buFont typeface="Wingdings 2" pitchFamily="18" charset="2"/>
              <a:buNone/>
              <a:defRPr/>
            </a:lvl1pPr>
          </a:lstStyle>
          <a:p>
            <a:r>
              <a:rPr lang="es-ES"/>
              <a:t>Click to edit Master subtitle style</a:t>
            </a:r>
          </a:p>
        </p:txBody>
      </p:sp>
    </p:spTree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B5A6EA96-8112-4BEC-80FC-40676FBA9833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9196471" y="482602"/>
            <a:ext cx="293607" cy="58261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15926" y="482602"/>
            <a:ext cx="6653213" cy="5826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45BF76E6-EF36-42C3-90A0-11E8507A8B6F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38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D601C3-775A-4ACB-A535-386ED828DD5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9F2820B6-C30F-49AE-B0CA-DA435F9B0473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1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20F05437-5341-4C92-A29F-05D108F76787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36575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448300" y="1600206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40655057-2694-4FE0-B0A9-4BB2EEE044C5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DB130B1B-3702-4BB0-A701-3E38FD5EF4FC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70B85893-6141-41B0-9F38-A63DE2E5CBC2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987DDD55-70A7-49C1-9596-3FE564B9BAA2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2" y="27306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B0CD6AEC-FC51-43B7-8FEC-1E4062E39A97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9F2820B6-C30F-49AE-B0CA-DA435F9B0473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FEA52484-2156-4633-BC34-2411D5A39ABF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B5A6EA96-8112-4BEC-80FC-40676FBA9833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780337" y="274651"/>
            <a:ext cx="2414588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6578" y="274651"/>
            <a:ext cx="7078663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- </a:t>
            </a:r>
            <a:fld id="{45BF76E6-EF36-42C3-90A0-11E8507A8B6F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638" y="4406902"/>
            <a:ext cx="8420100" cy="13049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20F05437-5341-4C92-A29F-05D108F76787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15926" y="1123952"/>
            <a:ext cx="4460875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1" y="1123952"/>
            <a:ext cx="4460875" cy="5184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40655057-2694-4FE0-B0A9-4BB2EEE044C5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4639"/>
            <a:ext cx="8915400" cy="293607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377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377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DB130B1B-3702-4BB0-A701-3E38FD5EF4FC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70B85893-6141-41B0-9F38-A63DE2E5CBC2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987DDD55-70A7-49C1-9596-3FE564B9BAA2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1" y="273051"/>
            <a:ext cx="3259138" cy="6524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3499" y="273052"/>
            <a:ext cx="553720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1" y="1435102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B0CD6AEC-FC51-43B7-8FEC-1E4062E39A97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6524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nl-NL"/>
              <a:t>- </a:t>
            </a:r>
            <a:fld id="{FEA52484-2156-4633-BC34-2411D5A39ABF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30212" y="482602"/>
            <a:ext cx="9059863" cy="29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15925" y="1123952"/>
            <a:ext cx="907415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  <a:p>
            <a:pPr lvl="3"/>
            <a:endParaRPr lang="en-US" smtClean="0"/>
          </a:p>
        </p:txBody>
      </p:sp>
      <p:sp>
        <p:nvSpPr>
          <p:cNvPr id="3019818" name="Line 42"/>
          <p:cNvSpPr>
            <a:spLocks noChangeShapeType="1"/>
          </p:cNvSpPr>
          <p:nvPr/>
        </p:nvSpPr>
        <p:spPr bwMode="gray">
          <a:xfrm>
            <a:off x="425450" y="806450"/>
            <a:ext cx="9050338" cy="0"/>
          </a:xfrm>
          <a:prstGeom prst="line">
            <a:avLst/>
          </a:prstGeom>
          <a:noFill/>
          <a:ln w="19050">
            <a:solidFill>
              <a:srgbClr val="FF99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spcBef>
                <a:spcPct val="50000"/>
              </a:spcBef>
              <a:defRPr/>
            </a:pPr>
            <a:endParaRPr lang="es-ES" dirty="0">
              <a:cs typeface="+mn-cs"/>
            </a:endParaRPr>
          </a:p>
        </p:txBody>
      </p:sp>
      <p:sp>
        <p:nvSpPr>
          <p:cNvPr id="3019828" name="Rectangle 52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 flipH="1">
            <a:off x="8462946" y="6617367"/>
            <a:ext cx="2794035" cy="923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1" hangingPunct="1">
              <a:spcBef>
                <a:spcPct val="0"/>
              </a:spcBef>
              <a:defRPr sz="600" b="0">
                <a:solidFill>
                  <a:srgbClr val="AFAFA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nl-NL"/>
              <a:t>Location/Filename/Unit/Author/Assistant (Change via 'View -  Header and Footer')</a:t>
            </a:r>
          </a:p>
        </p:txBody>
      </p:sp>
      <p:sp>
        <p:nvSpPr>
          <p:cNvPr id="3019829" name="Rectangle 5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794250" y="6632575"/>
            <a:ext cx="38311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spcBef>
                <a:spcPct val="0"/>
              </a:spcBef>
              <a:defRPr sz="1000" b="0">
                <a:cs typeface="+mn-cs"/>
              </a:defRPr>
            </a:lvl1pPr>
          </a:lstStyle>
          <a:p>
            <a:pPr>
              <a:defRPr/>
            </a:pPr>
            <a:r>
              <a:rPr lang="nl-NL"/>
              <a:t>- </a:t>
            </a:r>
            <a:fld id="{4FCC20DA-0DB1-49C7-AE11-DA72C6DDBD9A}" type="slidenum">
              <a:rPr lang="nl-NL"/>
              <a:pPr>
                <a:defRPr/>
              </a:pPr>
              <a:t>‹Nº›</a:t>
            </a:fld>
            <a:r>
              <a:rPr lang="nl-NL"/>
              <a:t> -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hf hdr="0" dt="0"/>
  <p:txStyles>
    <p:titleStyle>
      <a:lvl1pPr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2pPr>
      <a:lvl3pPr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3pPr>
      <a:lvl4pPr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4pPr>
      <a:lvl5pPr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5pPr>
      <a:lvl6pPr marL="457200"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6pPr>
      <a:lvl7pPr marL="914400"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7pPr>
      <a:lvl8pPr marL="1371600"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8pPr>
      <a:lvl9pPr marL="1828800" algn="l" rtl="0" fontAlgn="base">
        <a:lnSpc>
          <a:spcPct val="1060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Arial" charset="0"/>
        </a:defRPr>
      </a:lvl9pPr>
    </p:titleStyle>
    <p:bodyStyle>
      <a:lvl1pPr marL="177800" indent="-177800" algn="l" rtl="0" fontAlgn="base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Wingdings 2" pitchFamily="18" charset="2"/>
        <a:buChar char="¡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77800" algn="l" rtl="0" fontAlgn="base">
        <a:lnSpc>
          <a:spcPct val="106000"/>
        </a:lnSpc>
        <a:spcBef>
          <a:spcPct val="8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2pPr>
      <a:lvl3pPr marL="1060450" indent="-180975" algn="l" rtl="0" fontAlgn="base">
        <a:lnSpc>
          <a:spcPct val="106000"/>
        </a:lnSpc>
        <a:spcBef>
          <a:spcPct val="4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589088" indent="-195263" algn="l" rtl="0" fontAlgn="base">
        <a:lnSpc>
          <a:spcPct val="110000"/>
        </a:lnSpc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</a:defRPr>
      </a:lvl4pPr>
      <a:lvl5pPr marL="20050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4622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194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3766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33813" indent="-236538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CC076-8382-47CC-9532-68A94393A6D7}" type="datetimeFigureOut">
              <a:rPr lang="es-ES" smtClean="0"/>
              <a:pPr/>
              <a:t>12/12/2015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6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Location/Filename/Unit/Author/Assistant (Change via 'View -  Header and Footer')</a:t>
            </a:r>
            <a:endParaRPr lang="nl-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6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- </a:t>
            </a:r>
            <a:fld id="{4FCC20DA-0DB1-49C7-AE11-DA72C6DDBD9A}" type="slidenum">
              <a:rPr lang="nl-NL" smtClean="0"/>
              <a:pPr>
                <a:defRPr/>
              </a:pPr>
              <a:t>‹Nº›</a:t>
            </a:fld>
            <a:r>
              <a:rPr lang="nl-NL" smtClean="0"/>
              <a:t> -</a:t>
            </a:r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4428" y="2068284"/>
            <a:ext cx="7428593" cy="537029"/>
          </a:xfrm>
        </p:spPr>
        <p:txBody>
          <a:bodyPr>
            <a:normAutofit fontScale="90000"/>
          </a:bodyPr>
          <a:lstStyle/>
          <a:p>
            <a:r>
              <a:rPr lang="es-ES" sz="6600" b="1" dirty="0" smtClean="0">
                <a:latin typeface="Californian FB" pitchFamily="18" charset="0"/>
              </a:rPr>
              <a:t>DAFO TESALIA COHOUSING</a:t>
            </a:r>
            <a:r>
              <a:rPr lang="es-ES" sz="6600" b="1" dirty="0" smtClean="0">
                <a:latin typeface="Baskerville Old Face" pitchFamily="18" charset="0"/>
              </a:rPr>
              <a:t/>
            </a:r>
            <a:br>
              <a:rPr lang="es-ES" sz="6600" b="1" dirty="0" smtClean="0">
                <a:latin typeface="Baskerville Old Face" pitchFamily="18" charset="0"/>
              </a:rPr>
            </a:br>
            <a:r>
              <a:rPr lang="es-ES" sz="6600" b="1" dirty="0">
                <a:latin typeface="Baskerville Old Face" pitchFamily="18" charset="0"/>
              </a:rPr>
              <a:t/>
            </a:r>
            <a:br>
              <a:rPr lang="es-ES" sz="6600" b="1" dirty="0">
                <a:latin typeface="Baskerville Old Face" pitchFamily="18" charset="0"/>
              </a:rPr>
            </a:br>
            <a:endParaRPr lang="es-ES" sz="6600" b="1" dirty="0">
              <a:latin typeface="Baskerville Old Face" pitchFamily="18" charset="0"/>
            </a:endParaRPr>
          </a:p>
        </p:txBody>
      </p:sp>
      <p:pic>
        <p:nvPicPr>
          <p:cNvPr id="73730" name="Picture 2" descr="2016 tesalia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6001" y="2854842"/>
            <a:ext cx="3025992" cy="31268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cuidado-ancianos-felices-00-maid-in-barcelo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346" y="3048000"/>
            <a:ext cx="4806907" cy="29337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7" name="Group 35"/>
          <p:cNvGrpSpPr>
            <a:grpSpLocks/>
          </p:cNvGrpSpPr>
          <p:nvPr/>
        </p:nvGrpSpPr>
        <p:grpSpPr bwMode="auto">
          <a:xfrm>
            <a:off x="828677" y="532435"/>
            <a:ext cx="8424862" cy="2835275"/>
            <a:chOff x="571" y="660"/>
            <a:chExt cx="5307" cy="1700"/>
          </a:xfrm>
        </p:grpSpPr>
        <p:sp>
          <p:nvSpPr>
            <p:cNvPr id="3084" name="TextBox 15"/>
            <p:cNvSpPr txBox="1">
              <a:spLocks noChangeArrowheads="1"/>
            </p:cNvSpPr>
            <p:nvPr/>
          </p:nvSpPr>
          <p:spPr bwMode="auto">
            <a:xfrm rot="16200000">
              <a:off x="1025" y="206"/>
              <a:ext cx="1700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Fortalezas</a:t>
              </a:r>
              <a:endPara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086" name="TextBox 17"/>
            <p:cNvSpPr txBox="1">
              <a:spLocks noChangeArrowheads="1"/>
            </p:cNvSpPr>
            <p:nvPr/>
          </p:nvSpPr>
          <p:spPr bwMode="auto">
            <a:xfrm rot="16200000">
              <a:off x="3725" y="206"/>
              <a:ext cx="1700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Debilidades</a:t>
              </a:r>
              <a:endPara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075" name="Rounded Rectangle 5" descr="Dotted grid"/>
            <p:cNvSpPr>
              <a:spLocks noChangeArrowheads="1"/>
            </p:cNvSpPr>
            <p:nvPr/>
          </p:nvSpPr>
          <p:spPr bwMode="auto">
            <a:xfrm>
              <a:off x="816" y="717"/>
              <a:ext cx="2267" cy="158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104" name="Rounded Rectangle 5" descr="Dotted grid"/>
            <p:cNvSpPr>
              <a:spLocks noChangeArrowheads="1"/>
            </p:cNvSpPr>
            <p:nvPr/>
          </p:nvSpPr>
          <p:spPr bwMode="auto">
            <a:xfrm>
              <a:off x="3515" y="717"/>
              <a:ext cx="2267" cy="158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3108" name="Group 36"/>
          <p:cNvGrpSpPr>
            <a:grpSpLocks/>
          </p:cNvGrpSpPr>
          <p:nvPr/>
        </p:nvGrpSpPr>
        <p:grpSpPr bwMode="auto">
          <a:xfrm>
            <a:off x="829470" y="3580805"/>
            <a:ext cx="8423275" cy="2835275"/>
            <a:chOff x="572" y="2521"/>
            <a:chExt cx="5306" cy="1700"/>
          </a:xfrm>
        </p:grpSpPr>
        <p:sp>
          <p:nvSpPr>
            <p:cNvPr id="3083" name="TextBox 14"/>
            <p:cNvSpPr txBox="1">
              <a:spLocks noChangeArrowheads="1"/>
            </p:cNvSpPr>
            <p:nvPr/>
          </p:nvSpPr>
          <p:spPr bwMode="auto">
            <a:xfrm rot="16200000">
              <a:off x="1026" y="2067"/>
              <a:ext cx="1700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Oportunidades</a:t>
              </a:r>
              <a:endPara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085" name="TextBox 16"/>
            <p:cNvSpPr txBox="1">
              <a:spLocks noChangeArrowheads="1"/>
            </p:cNvSpPr>
            <p:nvPr/>
          </p:nvSpPr>
          <p:spPr bwMode="auto">
            <a:xfrm rot="16200000">
              <a:off x="3725" y="2067"/>
              <a:ext cx="1700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Amenazas</a:t>
              </a:r>
              <a:endPara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  <p:sp>
          <p:nvSpPr>
            <p:cNvPr id="3105" name="Rounded Rectangle 5" descr="Dotted grid"/>
            <p:cNvSpPr>
              <a:spLocks noChangeArrowheads="1"/>
            </p:cNvSpPr>
            <p:nvPr/>
          </p:nvSpPr>
          <p:spPr bwMode="auto">
            <a:xfrm>
              <a:off x="3515" y="2578"/>
              <a:ext cx="2267" cy="158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3106" name="Rounded Rectangle 5" descr="Dotted grid"/>
            <p:cNvSpPr>
              <a:spLocks noChangeArrowheads="1"/>
            </p:cNvSpPr>
            <p:nvPr/>
          </p:nvSpPr>
          <p:spPr bwMode="auto">
            <a:xfrm>
              <a:off x="816" y="2578"/>
              <a:ext cx="2267" cy="158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3109" name="Rectangle 37"/>
          <p:cNvSpPr>
            <a:spLocks noGrp="1" noChangeArrowheads="1"/>
          </p:cNvSpPr>
          <p:nvPr>
            <p:ph type="title"/>
          </p:nvPr>
        </p:nvSpPr>
        <p:spPr>
          <a:xfrm>
            <a:off x="430212" y="482600"/>
            <a:ext cx="9059863" cy="27283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295400" y="755432"/>
            <a:ext cx="359886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Desarrollo de la tercera edad</a:t>
            </a:r>
          </a:p>
          <a:p>
            <a:pPr>
              <a:buFont typeface="Arial" pitchFamily="34" charset="0"/>
              <a:buChar char="•"/>
            </a:pPr>
            <a:endParaRPr lang="es-ES" sz="1300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Innovación.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Buena localización.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Felicidad para el cliente.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Intercambio cultural y social.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Abaratamiento de costes por los sistemas de construcción empleados.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5580063" y="1076313"/>
            <a:ext cx="3598862" cy="149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Falta de conocimiento exterior de nuestro proyecto.</a:t>
            </a:r>
          </a:p>
          <a:p>
            <a:pPr>
              <a:buFont typeface="Arial" pitchFamily="34" charset="0"/>
              <a:buChar char="•"/>
            </a:pPr>
            <a:endParaRPr lang="es-ES" sz="1300" dirty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Requiere terrenos grandes.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Falta de experiencia en el sector.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Necesidad de una gran inversión inicial.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217614" y="3983811"/>
            <a:ext cx="359886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Inclusión de cualquier anciano.</a:t>
            </a:r>
          </a:p>
          <a:p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Posterior expansión en España y a otros tipos de </a:t>
            </a:r>
            <a:r>
              <a:rPr lang="es-ES" sz="1300" i="1" dirty="0" err="1" smtClean="0">
                <a:solidFill>
                  <a:schemeClr val="bg1"/>
                </a:solidFill>
                <a:latin typeface="Arial Narrow" pitchFamily="34" charset="0"/>
              </a:rPr>
              <a:t>cohousing</a:t>
            </a:r>
            <a:r>
              <a:rPr lang="es-ES" sz="1300" i="1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Acuerdo con el ayuntamiento.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Ofrecer servicios al pueblo para rentabilizar.</a:t>
            </a:r>
          </a:p>
          <a:p>
            <a:pPr>
              <a:buFont typeface="Arial" pitchFamily="34" charset="0"/>
              <a:buChar char="•"/>
            </a:pPr>
            <a:endParaRPr lang="es-E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endParaRPr lang="es-E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580063" y="4322135"/>
            <a:ext cx="3598862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Las residencias convencionales.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Mejoras en el nivel de vida de los ancianos.</a:t>
            </a:r>
          </a:p>
          <a:p>
            <a:pPr>
              <a:buFont typeface="Arial" pitchFamily="34" charset="0"/>
              <a:buChar char="•"/>
            </a:pPr>
            <a:endParaRPr lang="es-ES" sz="13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300" dirty="0" smtClean="0">
                <a:solidFill>
                  <a:schemeClr val="bg1"/>
                </a:solidFill>
                <a:latin typeface="Arial Narrow" pitchFamily="34" charset="0"/>
              </a:rPr>
              <a:t>Proliferación de otros </a:t>
            </a:r>
            <a:r>
              <a:rPr lang="es-ES" sz="1300" i="1" dirty="0" err="1" smtClean="0">
                <a:solidFill>
                  <a:schemeClr val="bg1"/>
                </a:solidFill>
                <a:latin typeface="Arial Narrow" pitchFamily="34" charset="0"/>
              </a:rPr>
              <a:t>cohousing</a:t>
            </a:r>
            <a:r>
              <a:rPr lang="es-ES" sz="1600" i="1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s-ES" sz="160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60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dirty="0"/>
          </a:p>
          <a:p>
            <a:pPr>
              <a:buFont typeface="Arial" pitchFamily="34" charset="0"/>
              <a:buChar char="•"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 noChangeAspect="1"/>
          </p:cNvGrpSpPr>
          <p:nvPr/>
        </p:nvGrpSpPr>
        <p:grpSpPr bwMode="auto">
          <a:xfrm>
            <a:off x="911228" y="485566"/>
            <a:ext cx="8280400" cy="5673725"/>
            <a:chOff x="571" y="543"/>
            <a:chExt cx="2607" cy="1786"/>
          </a:xfrm>
        </p:grpSpPr>
        <p:sp>
          <p:nvSpPr>
            <p:cNvPr id="31747" name="TextBox 15"/>
            <p:cNvSpPr txBox="1">
              <a:spLocks noChangeAspect="1" noChangeArrowheads="1"/>
            </p:cNvSpPr>
            <p:nvPr/>
          </p:nvSpPr>
          <p:spPr bwMode="auto">
            <a:xfrm rot="16200000">
              <a:off x="982" y="132"/>
              <a:ext cx="1786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8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Debilidades</a:t>
              </a:r>
              <a:endPara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31748" name="Rounded Rectangle 5" descr="Dotted grid"/>
            <p:cNvSpPr>
              <a:spLocks noChangeAspect="1" noChangeArrowheads="1"/>
            </p:cNvSpPr>
            <p:nvPr/>
          </p:nvSpPr>
          <p:spPr bwMode="auto">
            <a:xfrm>
              <a:off x="816" y="603"/>
              <a:ext cx="2267" cy="166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1689401" y="1161143"/>
            <a:ext cx="720048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500" dirty="0" smtClean="0">
                <a:solidFill>
                  <a:schemeClr val="bg1"/>
                </a:solidFill>
                <a:latin typeface="Arial Narrow" pitchFamily="34" charset="0"/>
              </a:rPr>
              <a:t>En España este proyecto no se ha llevado a cabo todavía. En este sentido, existe incertidumbre ante el funcionamiento de la empresa en nuestra sociedad.</a:t>
            </a:r>
          </a:p>
          <a:p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Se necesitan grandes terrenos para realizarlo, debido a que las urbanizaciones contarían con un gran complejo para atender a las necesidades de nuestros mayores.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Necesidad de atraer a la clientela antes de empezar a construir. De esta manera, iremos construyendo con el dinero de los clientes, como se hace en las construcciones en régimen de  cooperativa.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Sincronizar, en los casos en los que los cooperativistas necesiten vender su vivienda actual para poder hacer la inversión, la venta de sus hogares, la disponibilidad de efectivo para llevar a cabo dicha inversión y la construcción. En algunos casos, puede que algunas personas hallan vendido su casa antes de la entrega de nuestras viviendas, por lo que habrá que buscar soluciones intermedias. </a:t>
            </a: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Juventud en los directivos.</a:t>
            </a: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 noChangeAspect="1"/>
          </p:cNvGrpSpPr>
          <p:nvPr/>
        </p:nvGrpSpPr>
        <p:grpSpPr bwMode="auto">
          <a:xfrm>
            <a:off x="909640" y="672997"/>
            <a:ext cx="8280400" cy="5673725"/>
            <a:chOff x="571" y="543"/>
            <a:chExt cx="2607" cy="1786"/>
          </a:xfrm>
        </p:grpSpPr>
        <p:sp>
          <p:nvSpPr>
            <p:cNvPr id="35843" name="TextBox 15"/>
            <p:cNvSpPr txBox="1">
              <a:spLocks noChangeAspect="1" noChangeArrowheads="1"/>
            </p:cNvSpPr>
            <p:nvPr/>
          </p:nvSpPr>
          <p:spPr bwMode="auto">
            <a:xfrm rot="16200000">
              <a:off x="982" y="132"/>
              <a:ext cx="1786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Amenazas</a:t>
              </a:r>
              <a:endPara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35844" name="Rounded Rectangle 5" descr="Dotted grid"/>
            <p:cNvSpPr>
              <a:spLocks noChangeAspect="1" noChangeArrowheads="1"/>
            </p:cNvSpPr>
            <p:nvPr/>
          </p:nvSpPr>
          <p:spPr bwMode="auto">
            <a:xfrm>
              <a:off x="816" y="603"/>
              <a:ext cx="2267" cy="166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1687813" y="2046514"/>
            <a:ext cx="7200486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 Hay mucha oferta de residencias de la tercera edad, que son nuestra única competencia.  Tendremos que buscar el factor de diferenciación respecto a ellas y comunicárselo adecuadamente a nuestro público objetivo.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Encontrándonos en un periodo de cambio político , posible mejora en el nivel de vida de los ancianos, que podría hacer optar a los ancianos por otras alternativas, como quedarse en sus hogares.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Proliferación de este modelo que tanto éxito está teniendo en los países nórdicos y aumento de la competencia de oferta similar.</a:t>
            </a:r>
          </a:p>
          <a:p>
            <a:pPr>
              <a:buFont typeface="Arial" pitchFamily="34" charset="0"/>
              <a:buChar char="•"/>
            </a:pPr>
            <a:endParaRPr lang="es-ES_tradnl" sz="1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_tradnl" sz="1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_tradnl" sz="1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_tradnl" sz="1800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709" name="Group 13"/>
          <p:cNvGrpSpPr>
            <a:grpSpLocks noChangeAspect="1"/>
          </p:cNvGrpSpPr>
          <p:nvPr/>
        </p:nvGrpSpPr>
        <p:grpSpPr bwMode="auto">
          <a:xfrm>
            <a:off x="912816" y="541445"/>
            <a:ext cx="8280400" cy="5673725"/>
            <a:chOff x="571" y="543"/>
            <a:chExt cx="2607" cy="1786"/>
          </a:xfrm>
        </p:grpSpPr>
        <p:sp>
          <p:nvSpPr>
            <p:cNvPr id="29699" name="TextBox 15"/>
            <p:cNvSpPr txBox="1">
              <a:spLocks noChangeAspect="1" noChangeArrowheads="1"/>
            </p:cNvSpPr>
            <p:nvPr/>
          </p:nvSpPr>
          <p:spPr bwMode="auto">
            <a:xfrm rot="16200000">
              <a:off x="982" y="132"/>
              <a:ext cx="1786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Fortalezas</a:t>
              </a:r>
              <a:endPara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29701" name="Rounded Rectangle 5" descr="Dotted grid"/>
            <p:cNvSpPr>
              <a:spLocks noChangeAspect="1" noChangeArrowheads="1"/>
            </p:cNvSpPr>
            <p:nvPr/>
          </p:nvSpPr>
          <p:spPr bwMode="auto">
            <a:xfrm>
              <a:off x="816" y="603"/>
              <a:ext cx="2267" cy="166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7" name="6 CuadroTexto"/>
          <p:cNvSpPr txBox="1"/>
          <p:nvPr/>
        </p:nvSpPr>
        <p:spPr>
          <a:xfrm>
            <a:off x="1684636" y="1072537"/>
            <a:ext cx="720048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Es una innovación para España , pues sólo se ha realizado en el norte de Europa y en EEUU. Las ventajas que presenta son: la libertad otorgada a los ancianos; las relaciones espontáneas creadas entre las familias y la cercanía de  servicios y facilidades.</a:t>
            </a:r>
          </a:p>
          <a:p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500" dirty="0" smtClean="0">
                <a:solidFill>
                  <a:schemeClr val="bg1"/>
                </a:solidFill>
                <a:latin typeface="Arial Narrow" pitchFamily="34" charset="0"/>
              </a:rPr>
              <a:t>Hacemos más satisfactoria la etapa final de la vida de nuestros clientes, dándoles libertad y el nivel de asistencia que vayan necesitando.</a:t>
            </a:r>
          </a:p>
          <a:p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" sz="1500" dirty="0" smtClean="0">
                <a:solidFill>
                  <a:schemeClr val="bg1"/>
                </a:solidFill>
                <a:latin typeface="Arial Narrow" pitchFamily="34" charset="0"/>
              </a:rPr>
              <a:t>Promovemos el desarrollo de la tercera edad tanto físicamente como en su socialización.</a:t>
            </a:r>
          </a:p>
          <a:p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Buena localización del centro, rodeado de naturaleza y cerca de un centro urbano.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Nuestra comunidad hace posible la relación tanto entre los residentes como con la gente del pueblo donde nos situemos.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A pesar de la necesidad de una gran inversión inicial, emplearemos viviendas prefabricadas de gran calidad, lo cual abaratará los gastos y lo hará mas atractivo de cara al público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La  directiva cuenta con una amplia experiencia y formación en diversos negocios. Cada uno aporta un punto de vista a la empresa, ya que todos somos expertos en distintas materias. Además, debido a 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nuestra juventud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, dotamos al negocio de frescura y ambición.</a:t>
            </a:r>
            <a:r>
              <a:rPr lang="es-ES_tradnl" sz="1600" dirty="0" smtClean="0">
                <a:latin typeface="Arial Narrow" pitchFamily="34" charset="0"/>
              </a:rPr>
              <a:t/>
            </a:r>
            <a:br>
              <a:rPr lang="es-ES_tradnl" sz="1600" dirty="0" smtClean="0">
                <a:latin typeface="Arial Narrow" pitchFamily="34" charset="0"/>
              </a:rPr>
            </a:br>
            <a:endParaRPr lang="es-ES_tradnl" sz="1600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 noChangeAspect="1"/>
          </p:cNvGrpSpPr>
          <p:nvPr/>
        </p:nvGrpSpPr>
        <p:grpSpPr bwMode="auto">
          <a:xfrm>
            <a:off x="908051" y="674585"/>
            <a:ext cx="8280400" cy="5673725"/>
            <a:chOff x="571" y="543"/>
            <a:chExt cx="2607" cy="1786"/>
          </a:xfrm>
        </p:grpSpPr>
        <p:sp>
          <p:nvSpPr>
            <p:cNvPr id="33795" name="TextBox 15"/>
            <p:cNvSpPr txBox="1">
              <a:spLocks noChangeAspect="1" noChangeArrowheads="1"/>
            </p:cNvSpPr>
            <p:nvPr/>
          </p:nvSpPr>
          <p:spPr bwMode="auto">
            <a:xfrm rot="16200000">
              <a:off x="982" y="132"/>
              <a:ext cx="1786" cy="2607"/>
            </a:xfrm>
            <a:prstGeom prst="rect">
              <a:avLst/>
            </a:prstGeom>
            <a:solidFill>
              <a:srgbClr val="FF9933"/>
            </a:solidFill>
            <a:ln w="38100" algn="ctr">
              <a:solidFill>
                <a:schemeClr val="bg1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r>
                <a:rPr lang="es-ES_tradnl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Arial Narrow" pitchFamily="34" charset="0"/>
                </a:rPr>
                <a:t>Oportunidades</a:t>
              </a:r>
              <a:endPara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Narrow" pitchFamily="34" charset="0"/>
              </a:endParaRPr>
            </a:p>
          </p:txBody>
        </p:sp>
        <p:sp>
          <p:nvSpPr>
            <p:cNvPr id="33796" name="Rounded Rectangle 5" descr="Dotted grid"/>
            <p:cNvSpPr>
              <a:spLocks noChangeAspect="1" noChangeArrowheads="1"/>
            </p:cNvSpPr>
            <p:nvPr/>
          </p:nvSpPr>
          <p:spPr bwMode="auto">
            <a:xfrm>
              <a:off x="816" y="603"/>
              <a:ext cx="2267" cy="1667"/>
            </a:xfrm>
            <a:prstGeom prst="roundRect">
              <a:avLst>
                <a:gd name="adj" fmla="val 5292"/>
              </a:avLst>
            </a:prstGeom>
            <a:pattFill prst="dotGrid">
              <a:fgClr>
                <a:srgbClr val="FBCD8D"/>
              </a:fgClr>
              <a:bgClr>
                <a:srgbClr val="FFFFFF"/>
              </a:bgClr>
            </a:pattFill>
            <a:ln w="38100" algn="ctr">
              <a:solidFill>
                <a:srgbClr val="FF9933"/>
              </a:solidFill>
              <a:round/>
              <a:headEnd/>
              <a:tailEnd/>
            </a:ln>
            <a:effectLst/>
          </p:spPr>
          <p:txBody>
            <a:bodyPr lIns="46800" tIns="46800" rIns="46800" bIns="46800"/>
            <a:lstStyle/>
            <a:p>
              <a:pPr eaLnBrk="0" hangingPunct="0">
                <a:spcBef>
                  <a:spcPct val="50000"/>
                </a:spcBef>
              </a:pPr>
              <a:endParaRPr lang="es-ES" sz="16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6" name="5 CuadroTexto"/>
          <p:cNvSpPr txBox="1"/>
          <p:nvPr/>
        </p:nvSpPr>
        <p:spPr>
          <a:xfrm>
            <a:off x="1686224" y="1268409"/>
            <a:ext cx="720048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Convencer al ayuntamiento de la necesidad de buscar una solución “</a:t>
            </a:r>
            <a:r>
              <a:rPr lang="es-ES_tradnl" sz="1500" dirty="0" err="1" smtClean="0">
                <a:solidFill>
                  <a:schemeClr val="bg1"/>
                </a:solidFill>
                <a:latin typeface="Arial Narrow" pitchFamily="34" charset="0"/>
              </a:rPr>
              <a:t>win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s-ES_tradnl" sz="1500" dirty="0" err="1" smtClean="0">
                <a:solidFill>
                  <a:schemeClr val="bg1"/>
                </a:solidFill>
                <a:latin typeface="Arial Narrow" pitchFamily="34" charset="0"/>
              </a:rPr>
              <a:t>win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”. El ayuntamiento podrá aprovechar la publicidad que le dé el éxito de nuestro innovador proyecto y a cambio nos ayudará y facilitará los trámites. Establecer una bonita relación empresa-pueblo.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Una posterior expansión en el territorio español, para que más grupos de ancianos puedan disfrutar de nuestros servicios.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Posible expansión del negocio a otros tipos de </a:t>
            </a:r>
            <a:r>
              <a:rPr lang="es-ES_tradnl" sz="1500" i="1" dirty="0" err="1" smtClean="0">
                <a:solidFill>
                  <a:schemeClr val="bg1"/>
                </a:solidFill>
                <a:latin typeface="Arial Narrow" pitchFamily="34" charset="0"/>
              </a:rPr>
              <a:t>cohousing</a:t>
            </a: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 (de fin de semana, de familias de todas las edades…)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Oportunidad de involucrar a los clientes en el entorno, así como con las actividades del pueblo, creando así un ambiente de comunidad más allá de nuestra empresa.</a:t>
            </a:r>
          </a:p>
          <a:p>
            <a:pPr>
              <a:buFont typeface="Arial" pitchFamily="34" charset="0"/>
              <a:buChar char="•"/>
            </a:pPr>
            <a:endParaRPr lang="es-ES_tradnl" sz="15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s-ES_tradnl" sz="1500" dirty="0" smtClean="0">
                <a:solidFill>
                  <a:schemeClr val="bg1"/>
                </a:solidFill>
                <a:latin typeface="Arial Narrow" pitchFamily="34" charset="0"/>
              </a:rPr>
              <a:t>Oportunidad de rentabilizar algunos de los servicios (spa, gimnasio, peluquería…)  ofreciéndolos a  la gente del pueblo por un módico precio.</a:t>
            </a:r>
          </a:p>
          <a:p>
            <a:pPr>
              <a:buFont typeface="Arial" pitchFamily="34" charset="0"/>
              <a:buChar char="•"/>
            </a:pPr>
            <a:endParaRPr lang="es-ES_tradnl" sz="18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s-ES" sz="18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2.1.1 Ejemplo de propuesta">
  <a:themeElements>
    <a:clrScheme name="2_2.1.1 Ejemplo de propuesta 1">
      <a:dk1>
        <a:srgbClr val="000000"/>
      </a:dk1>
      <a:lt1>
        <a:srgbClr val="FFFFFF"/>
      </a:lt1>
      <a:dk2>
        <a:srgbClr val="4066B2"/>
      </a:dk2>
      <a:lt2>
        <a:srgbClr val="009999"/>
      </a:lt2>
      <a:accent1>
        <a:srgbClr val="003399"/>
      </a:accent1>
      <a:accent2>
        <a:srgbClr val="8099CC"/>
      </a:accent2>
      <a:accent3>
        <a:srgbClr val="FFFFFF"/>
      </a:accent3>
      <a:accent4>
        <a:srgbClr val="000000"/>
      </a:accent4>
      <a:accent5>
        <a:srgbClr val="AAADCA"/>
      </a:accent5>
      <a:accent6>
        <a:srgbClr val="738AB9"/>
      </a:accent6>
      <a:hlink>
        <a:srgbClr val="80CCCC"/>
      </a:hlink>
      <a:folHlink>
        <a:srgbClr val="4066B2"/>
      </a:folHlink>
    </a:clrScheme>
    <a:fontScheme name="2_2.1.1 Ejemplo de propues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2_2.1.1 Ejemplo de propuesta 1">
        <a:dk1>
          <a:srgbClr val="000000"/>
        </a:dk1>
        <a:lt1>
          <a:srgbClr val="FFFFFF"/>
        </a:lt1>
        <a:dk2>
          <a:srgbClr val="4066B2"/>
        </a:dk2>
        <a:lt2>
          <a:srgbClr val="009999"/>
        </a:lt2>
        <a:accent1>
          <a:srgbClr val="003399"/>
        </a:accent1>
        <a:accent2>
          <a:srgbClr val="8099CC"/>
        </a:accent2>
        <a:accent3>
          <a:srgbClr val="FFFFFF"/>
        </a:accent3>
        <a:accent4>
          <a:srgbClr val="000000"/>
        </a:accent4>
        <a:accent5>
          <a:srgbClr val="AAADCA"/>
        </a:accent5>
        <a:accent6>
          <a:srgbClr val="738AB9"/>
        </a:accent6>
        <a:hlink>
          <a:srgbClr val="80CCCC"/>
        </a:hlink>
        <a:folHlink>
          <a:srgbClr val="4066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5148</TotalTime>
  <Words>722</Words>
  <Application>Microsoft Office PowerPoint</Application>
  <PresentationFormat>A4 (210 x 297 mm)</PresentationFormat>
  <Paragraphs>89</Paragraphs>
  <Slides>6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6</vt:i4>
      </vt:variant>
    </vt:vector>
  </HeadingPairs>
  <TitlesOfParts>
    <vt:vector size="8" baseType="lpstr">
      <vt:lpstr>2_2.1.1 Ejemplo de propuesta</vt:lpstr>
      <vt:lpstr>Tema de Office</vt:lpstr>
      <vt:lpstr>DAFO TESALIA COHOUSING  </vt:lpstr>
      <vt:lpstr>.</vt:lpstr>
      <vt:lpstr>Diapositiva 2</vt:lpstr>
      <vt:lpstr>Diapositiva 3</vt:lpstr>
      <vt:lpstr>Diapositiva 4</vt:lpstr>
      <vt:lpstr>Diapositiva 5</vt:lpstr>
    </vt:vector>
  </TitlesOfParts>
  <Company>© 2008 - Deloitte S.L.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Olimpiada de Emprendedores</dc:title>
  <dc:subject>Manual Meotodológico</dc:subject>
  <dc:creator>Deloitte</dc:creator>
  <cp:lastModifiedBy>Adrian Ballester Villa</cp:lastModifiedBy>
  <cp:revision>116</cp:revision>
  <cp:lastPrinted>2000-05-15T09:48:35Z</cp:lastPrinted>
  <dcterms:created xsi:type="dcterms:W3CDTF">2008-02-12T16:46:22Z</dcterms:created>
  <dcterms:modified xsi:type="dcterms:W3CDTF">2015-12-12T12:32:52Z</dcterms:modified>
</cp:coreProperties>
</file>